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x="18288000" cy="10287000"/>
  <p:notesSz cx="6858000" cy="9144000"/>
  <p:embeddedFontLst>
    <p:embeddedFont>
      <p:font typeface="Computer Says No" charset="1" panose="00000400000000000000"/>
      <p:regular r:id="rId35"/>
    </p:embeddedFont>
    <p:embeddedFont>
      <p:font typeface="Arimo" charset="1" panose="020B0604020202020204"/>
      <p:regular r:id="rId36"/>
    </p:embeddedFont>
    <p:embeddedFont>
      <p:font typeface="Canva Sans" charset="1" panose="020B0503030501040103"/>
      <p:regular r:id="rId37"/>
    </p:embeddedFont>
    <p:embeddedFont>
      <p:font typeface="Poppins Light" charset="1" panose="00000400000000000000"/>
      <p:regular r:id="rId38"/>
    </p:embeddedFont>
    <p:embeddedFont>
      <p:font typeface="Poppins" charset="1" panose="0000050000000000000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9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5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Relationship Id="rId8" Target="../media/image28.pn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24.png" Type="http://schemas.openxmlformats.org/officeDocument/2006/relationships/image"/><Relationship Id="rId4" Target="../media/image31.png" Type="http://schemas.openxmlformats.org/officeDocument/2006/relationships/image"/><Relationship Id="rId5" Target="../media/image3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3.png" Type="http://schemas.openxmlformats.org/officeDocument/2006/relationships/image"/><Relationship Id="rId4" Target="../media/image3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png" Type="http://schemas.openxmlformats.org/officeDocument/2006/relationships/image"/><Relationship Id="rId4" Target="../media/image2.png" Type="http://schemas.openxmlformats.org/officeDocument/2006/relationships/image"/><Relationship Id="rId5" Target="../media/image2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svg" Type="http://schemas.openxmlformats.org/officeDocument/2006/relationships/image"/><Relationship Id="rId5" Target="../media/image39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0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68070" y="-2818506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9"/>
                </a:lnTo>
                <a:lnTo>
                  <a:pt x="0" y="42197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391635" y="1333816"/>
            <a:ext cx="3948234" cy="1724379"/>
          </a:xfrm>
          <a:custGeom>
            <a:avLst/>
            <a:gdLst/>
            <a:ahLst/>
            <a:cxnLst/>
            <a:rect r="r" b="b" t="t" l="l"/>
            <a:pathLst>
              <a:path h="1724379" w="3948234">
                <a:moveTo>
                  <a:pt x="0" y="0"/>
                </a:moveTo>
                <a:lnTo>
                  <a:pt x="3948234" y="0"/>
                </a:lnTo>
                <a:lnTo>
                  <a:pt x="3948234" y="1724379"/>
                </a:lnTo>
                <a:lnTo>
                  <a:pt x="0" y="17243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21153" y="8041984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69"/>
                </a:lnTo>
                <a:lnTo>
                  <a:pt x="0" y="40471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954989" y="1343025"/>
            <a:ext cx="7103952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6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ЖИЗНЕННЫЙ ЦИКЛ</a:t>
            </a:r>
          </a:p>
        </p:txBody>
      </p:sp>
      <p:sp>
        <p:nvSpPr>
          <p:cNvPr name="Freeform 9" id="9"/>
          <p:cNvSpPr/>
          <p:nvPr/>
        </p:nvSpPr>
        <p:spPr>
          <a:xfrm flipH="true" flipV="false" rot="0">
            <a:off x="9992168" y="1795880"/>
            <a:ext cx="8078630" cy="11840963"/>
          </a:xfrm>
          <a:custGeom>
            <a:avLst/>
            <a:gdLst/>
            <a:ahLst/>
            <a:cxnLst/>
            <a:rect r="r" b="b" t="t" l="l"/>
            <a:pathLst>
              <a:path h="11840963" w="8078630">
                <a:moveTo>
                  <a:pt x="8078630" y="0"/>
                </a:moveTo>
                <a:lnTo>
                  <a:pt x="0" y="0"/>
                </a:lnTo>
                <a:lnTo>
                  <a:pt x="0" y="11840963"/>
                </a:lnTo>
                <a:lnTo>
                  <a:pt x="8078630" y="11840963"/>
                </a:lnTo>
                <a:lnTo>
                  <a:pt x="807863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70573" y="2374900"/>
            <a:ext cx="5159336" cy="688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ЭТАПЫ ЖЦ ПО: </a:t>
            </a:r>
          </a:p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1. СИСТЕМНЫЙ АНАЛИЗ </a:t>
            </a:r>
          </a:p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2. ПРОЕКТИРОВАНИЕ </a:t>
            </a:r>
          </a:p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3. РЕАЛИЗАЦИЯ </a:t>
            </a:r>
          </a:p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4. ОТЛАДКА </a:t>
            </a:r>
          </a:p>
          <a:p>
            <a:pPr algn="l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5. СОПРОВОЖДЕНИЕ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96678" y="1290997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8" y="0"/>
                </a:lnTo>
                <a:lnTo>
                  <a:pt x="5726138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5" id="5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875108" y="7019941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534120" y="2787650"/>
            <a:ext cx="15219759" cy="457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СИСТЕМНЫЕ ХАРАКТЕРИСТИКИ:</a:t>
            </a:r>
          </a:p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•СХ-1: ПРИЛОЖЕНИЕ ЯВЛЯЕТСЯ КОНСОЛЬНЫМ. </a:t>
            </a:r>
          </a:p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•СХ-2: ДЛЯ РАБОТЫ ПРИЛОЖЕНИЕ ИСПОЛЬЗУЕТ ИНТЕРПРЕТАТОР PHP. </a:t>
            </a:r>
          </a:p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•СХ-3: ПРИЛОЖЕНИЕ ЯВЛЯЕТСЯ КРОССПЛАТФОРМЕННЫМ.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13542580" y="0"/>
            <a:ext cx="5726139" cy="2500874"/>
          </a:xfrm>
          <a:custGeom>
            <a:avLst/>
            <a:gdLst/>
            <a:ahLst/>
            <a:cxnLst/>
            <a:rect r="r" b="b" t="t" l="l"/>
            <a:pathLst>
              <a:path h="2500874" w="5726139">
                <a:moveTo>
                  <a:pt x="0" y="0"/>
                </a:moveTo>
                <a:lnTo>
                  <a:pt x="5726139" y="0"/>
                </a:lnTo>
                <a:lnTo>
                  <a:pt x="5726139" y="2500874"/>
                </a:lnTo>
                <a:lnTo>
                  <a:pt x="0" y="2500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 flipH="true" flipV="true">
            <a:off x="17259300" y="1028700"/>
            <a:ext cx="0" cy="5786479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4234201"/>
            <a:ext cx="9897232" cy="5006268"/>
            <a:chOff x="0" y="0"/>
            <a:chExt cx="13196309" cy="6675023"/>
          </a:xfrm>
        </p:grpSpPr>
        <p:sp>
          <p:nvSpPr>
            <p:cNvPr name="AutoShape 5" id="5"/>
            <p:cNvSpPr/>
            <p:nvPr/>
          </p:nvSpPr>
          <p:spPr>
            <a:xfrm flipV="true">
              <a:off x="25400" y="0"/>
              <a:ext cx="0" cy="6675023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>
              <a:off x="0" y="6649623"/>
              <a:ext cx="13196309" cy="0"/>
            </a:xfrm>
            <a:prstGeom prst="line">
              <a:avLst/>
            </a:prstGeom>
            <a:ln cap="flat" w="508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1746841" y="8738720"/>
            <a:ext cx="6819964" cy="5836080"/>
          </a:xfrm>
          <a:custGeom>
            <a:avLst/>
            <a:gdLst/>
            <a:ahLst/>
            <a:cxnLst/>
            <a:rect r="r" b="b" t="t" l="l"/>
            <a:pathLst>
              <a:path h="5836080" w="6819964">
                <a:moveTo>
                  <a:pt x="0" y="0"/>
                </a:moveTo>
                <a:lnTo>
                  <a:pt x="6819964" y="0"/>
                </a:lnTo>
                <a:lnTo>
                  <a:pt x="6819964" y="5836081"/>
                </a:lnTo>
                <a:lnTo>
                  <a:pt x="0" y="58360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321594" y="1268044"/>
            <a:ext cx="16966406" cy="7972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ПОЛЬЗОВАТЕЛЬСКИЕ ТРЕБОВАНИЯ: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ПТ-1: Запуск и остановка приложения.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ПТ-1.1: Запуск приложения производится из консоли командой «PHP converter.php параметры». 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ПТ-1.2: Остановка приложения производится выполнением команды Ctrl+C. 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ПТ-2: Конфигурирование приложения.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ПТ-2.1: Конфигурирование приложения сводится к указанию путей в файловой системе.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ПТ-2.2: Целевой кодировкой является UTF8.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ПТ-3: Просмотр журнала работы приложения.</a:t>
            </a:r>
          </a:p>
          <a:p>
            <a:pPr algn="l">
              <a:lnSpc>
                <a:spcPts val="6299"/>
              </a:lnSpc>
            </a:pPr>
            <a:r>
              <a:rPr lang="en-US" sz="4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ПТ-3.1: В процессе работы приложение должно выводить журнал своей работы в консоль и лог-файл.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ПТ-3.2: При первом запуске приложения лог-файл создаётся, а при последующих — дописывается. 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131FA8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503107" y="370466"/>
            <a:ext cx="8551449" cy="6896330"/>
          </a:xfrm>
          <a:custGeom>
            <a:avLst/>
            <a:gdLst/>
            <a:ahLst/>
            <a:cxnLst/>
            <a:rect r="r" b="b" t="t" l="l"/>
            <a:pathLst>
              <a:path h="6896330" w="8551449">
                <a:moveTo>
                  <a:pt x="0" y="0"/>
                </a:moveTo>
                <a:lnTo>
                  <a:pt x="8551449" y="0"/>
                </a:lnTo>
                <a:lnTo>
                  <a:pt x="8551449" y="6896330"/>
                </a:lnTo>
                <a:lnTo>
                  <a:pt x="0" y="68963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84791"/>
            <a:ext cx="7242648" cy="1388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sz="6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АТРИБУТЫ КАЧЕСТВА:</a:t>
            </a:r>
          </a:p>
          <a:p>
            <a:pPr algn="ctr" marL="0" indent="0" lvl="0">
              <a:lnSpc>
                <a:spcPts val="5039"/>
              </a:lnSpc>
              <a:spcBef>
                <a:spcPct val="0"/>
              </a:spcBef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387848" y="3453099"/>
            <a:ext cx="11005158" cy="534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АК-1: Производительность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АК-1.1: Приложение должно обеспечивать скорость обработки данных 5 МБ/сек..</a:t>
            </a:r>
          </a:p>
          <a:p>
            <a:pPr algn="l">
              <a:lnSpc>
                <a:spcPts val="4200"/>
              </a:lnSpc>
            </a:pP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АК-2: Устойчивость к входным данным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АК-2.1: Приложение должно обрабатывать входные файлы размером до 50 МБ включительно.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 АК-2.2: Если входной файл не является текстовым, приложение должно произвести обработку. </a:t>
            </a:r>
          </a:p>
          <a:p>
            <a:pPr algn="l">
              <a:lnSpc>
                <a:spcPts val="4200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6534" y="7544859"/>
            <a:ext cx="4280105" cy="3426882"/>
          </a:xfrm>
          <a:custGeom>
            <a:avLst/>
            <a:gdLst/>
            <a:ahLst/>
            <a:cxnLst/>
            <a:rect r="r" b="b" t="t" l="l"/>
            <a:pathLst>
              <a:path h="3426882" w="4280105">
                <a:moveTo>
                  <a:pt x="0" y="0"/>
                </a:moveTo>
                <a:lnTo>
                  <a:pt x="4280105" y="0"/>
                </a:lnTo>
                <a:lnTo>
                  <a:pt x="4280105" y="3426882"/>
                </a:lnTo>
                <a:lnTo>
                  <a:pt x="0" y="34268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24338" y="971569"/>
            <a:ext cx="8512282" cy="750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6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СИСТЕМНЫЕ ХАРАКТЕРИСТИКИ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9126" y="2464429"/>
            <a:ext cx="17259300" cy="5699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70"/>
              </a:lnSpc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•СХ-1: Приложение является консольным.</a:t>
            </a:r>
          </a:p>
          <a:p>
            <a:pPr algn="l">
              <a:lnSpc>
                <a:spcPts val="5670"/>
              </a:lnSpc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•СХ-2: Приложение разрабатывается на языке программирования PHP (причина выбора языка PHP отражена в пункте О-1 раздела «Ограничения», особенности и важные настройки интерпретатора PHP отражены в пункте ДС-1 раздела «Детальные спецификации»).</a:t>
            </a:r>
          </a:p>
          <a:p>
            <a:pPr algn="l">
              <a:lnSpc>
                <a:spcPts val="5670"/>
              </a:lnSpc>
            </a:pPr>
            <a:r>
              <a:rPr lang="en-US" sz="3500">
                <a:solidFill>
                  <a:srgbClr val="FFFFFF"/>
                </a:solidFill>
                <a:latin typeface="Poppins Light"/>
                <a:ea typeface="Poppins Light"/>
                <a:cs typeface="Poppins Light"/>
                <a:sym typeface="Poppins Light"/>
              </a:rPr>
              <a:t>•СХ-3: Приложение является кроссплатформенным с учётом пункта О-4 раздела «Ограничения». </a:t>
            </a:r>
          </a:p>
          <a:p>
            <a:pPr algn="l">
              <a:lnSpc>
                <a:spcPts val="5670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562801"/>
            <a:ext cx="4280105" cy="3426882"/>
          </a:xfrm>
          <a:custGeom>
            <a:avLst/>
            <a:gdLst/>
            <a:ahLst/>
            <a:cxnLst/>
            <a:rect r="r" b="b" t="t" l="l"/>
            <a:pathLst>
              <a:path h="3426882" w="4280105">
                <a:moveTo>
                  <a:pt x="0" y="0"/>
                </a:moveTo>
                <a:lnTo>
                  <a:pt x="4280105" y="0"/>
                </a:lnTo>
                <a:lnTo>
                  <a:pt x="4280105" y="3426881"/>
                </a:lnTo>
                <a:lnTo>
                  <a:pt x="0" y="34268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18913" y="459124"/>
            <a:ext cx="8512282" cy="691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4680"/>
              </a:lnSpc>
              <a:spcBef>
                <a:spcPct val="0"/>
              </a:spcBef>
            </a:pPr>
            <a:r>
              <a:rPr lang="en-US" sz="650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АТРИБУТЫ КАЧЕСТВА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14350" y="1960226"/>
            <a:ext cx="17259300" cy="795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АК-1: ПРОИЗВОДИТЕЛЬНОСТЬ 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АК-1.1: ПРИЛОЖЕНИЕ ДОЛЖНО ОБЕСПЕЧИВАТЬ СКОРОСТЬ ОБРАБОТКИ ДАННЫХ НЕ МЕНЕЕ 5 МБ/СЕК НА АППАРАТНОМ ОБЕСПЕЧЕНИИ, ЭКВИВАЛЕНТНОМ СЛЕДУЮЩЕМУ: ПРОЦЕССОР I7, 4 ГБ ОПЕРАТИВНОЙ ПАМЯТИ, СРЕДНЯЯ СКОРОСТЬ ЧТЕНИЯ/ЗАПИСИ НА ДИСК 30 МБ/СЕК. ТАКЖЕ СМ. О-6. 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АК-2: УСТОЙЧИВОСТЬ К ВХОДНЫМ ДАННЫМ 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АК-2.1: ТРЕБОВАНИЯ ОТНОСИТЕЛЬНО ФОРМАТОВ ОБРАБАТЫВАЕМЫХ ФАЙЛОВ ИЗЛОЖЕНЫ В ДС-5.1. 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АК-2.2: ТРЕБОВАНИЯ ОТНОСИТЕЛЬНО РАЗМЕРОВ ОБРАБАТЫВАЕМЫХ ФАЙЛОВ ИЗЛОЖЕНЫ В ДС-5.2. 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 АК-2.3: ПОВЕДЕНИЕ ПРИЛОЖЕНИЯ В СИТУАЦИИ ОБРАБОТКИ ФАЙЛОВ С НАРУШЕНИЯМИ ФОРМАТА ОПРЕДЕЛЕНО В ДС-5.3.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657244"/>
            <a:ext cx="15753274" cy="9463421"/>
          </a:xfrm>
          <a:custGeom>
            <a:avLst/>
            <a:gdLst/>
            <a:ahLst/>
            <a:cxnLst/>
            <a:rect r="r" b="b" t="t" l="l"/>
            <a:pathLst>
              <a:path h="9463421" w="15753274">
                <a:moveTo>
                  <a:pt x="0" y="0"/>
                </a:moveTo>
                <a:lnTo>
                  <a:pt x="15753274" y="0"/>
                </a:lnTo>
                <a:lnTo>
                  <a:pt x="15753274" y="9463422"/>
                </a:lnTo>
                <a:lnTo>
                  <a:pt x="0" y="9463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823473"/>
            <a:ext cx="18140615" cy="7799231"/>
          </a:xfrm>
          <a:custGeom>
            <a:avLst/>
            <a:gdLst/>
            <a:ahLst/>
            <a:cxnLst/>
            <a:rect r="r" b="b" t="t" l="l"/>
            <a:pathLst>
              <a:path h="7799231" w="18140615">
                <a:moveTo>
                  <a:pt x="0" y="0"/>
                </a:moveTo>
                <a:lnTo>
                  <a:pt x="18140615" y="0"/>
                </a:lnTo>
                <a:lnTo>
                  <a:pt x="18140615" y="7799230"/>
                </a:lnTo>
                <a:lnTo>
                  <a:pt x="0" y="77992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135996" y="-2163135"/>
            <a:ext cx="6613789" cy="5640759"/>
          </a:xfrm>
          <a:custGeom>
            <a:avLst/>
            <a:gdLst/>
            <a:ahLst/>
            <a:cxnLst/>
            <a:rect r="r" b="b" t="t" l="l"/>
            <a:pathLst>
              <a:path h="5640759" w="6613789">
                <a:moveTo>
                  <a:pt x="0" y="0"/>
                </a:moveTo>
                <a:lnTo>
                  <a:pt x="6613790" y="0"/>
                </a:lnTo>
                <a:lnTo>
                  <a:pt x="6613790" y="5640759"/>
                </a:lnTo>
                <a:lnTo>
                  <a:pt x="0" y="56407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23763" y="0"/>
            <a:ext cx="10025769" cy="5894473"/>
          </a:xfrm>
          <a:custGeom>
            <a:avLst/>
            <a:gdLst/>
            <a:ahLst/>
            <a:cxnLst/>
            <a:rect r="r" b="b" t="t" l="l"/>
            <a:pathLst>
              <a:path h="5894473" w="10025769">
                <a:moveTo>
                  <a:pt x="0" y="0"/>
                </a:moveTo>
                <a:lnTo>
                  <a:pt x="10025769" y="0"/>
                </a:lnTo>
                <a:lnTo>
                  <a:pt x="10025769" y="5894473"/>
                </a:lnTo>
                <a:lnTo>
                  <a:pt x="0" y="58944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02923" y="3351368"/>
            <a:ext cx="12903856" cy="7943040"/>
          </a:xfrm>
          <a:custGeom>
            <a:avLst/>
            <a:gdLst/>
            <a:ahLst/>
            <a:cxnLst/>
            <a:rect r="r" b="b" t="t" l="l"/>
            <a:pathLst>
              <a:path h="7943040" w="12903856">
                <a:moveTo>
                  <a:pt x="0" y="0"/>
                </a:moveTo>
                <a:lnTo>
                  <a:pt x="12903856" y="0"/>
                </a:lnTo>
                <a:lnTo>
                  <a:pt x="12903856" y="7943040"/>
                </a:lnTo>
                <a:lnTo>
                  <a:pt x="0" y="794304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25930" y="5143500"/>
            <a:ext cx="10596404" cy="5910439"/>
          </a:xfrm>
          <a:custGeom>
            <a:avLst/>
            <a:gdLst/>
            <a:ahLst/>
            <a:cxnLst/>
            <a:rect r="r" b="b" t="t" l="l"/>
            <a:pathLst>
              <a:path h="5910439" w="10596404">
                <a:moveTo>
                  <a:pt x="0" y="0"/>
                </a:moveTo>
                <a:lnTo>
                  <a:pt x="10596404" y="0"/>
                </a:lnTo>
                <a:lnTo>
                  <a:pt x="10596404" y="5910439"/>
                </a:lnTo>
                <a:lnTo>
                  <a:pt x="0" y="591043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16640" y="4521389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1930005"/>
            <a:ext cx="16646990" cy="7328295"/>
          </a:xfrm>
          <a:custGeom>
            <a:avLst/>
            <a:gdLst/>
            <a:ahLst/>
            <a:cxnLst/>
            <a:rect r="r" b="b" t="t" l="l"/>
            <a:pathLst>
              <a:path h="7328295" w="16646990">
                <a:moveTo>
                  <a:pt x="0" y="0"/>
                </a:moveTo>
                <a:lnTo>
                  <a:pt x="16646990" y="0"/>
                </a:lnTo>
                <a:lnTo>
                  <a:pt x="16646990" y="7328295"/>
                </a:lnTo>
                <a:lnTo>
                  <a:pt x="0" y="7328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9B60EB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740066" y="-360334"/>
            <a:ext cx="4817598" cy="4184142"/>
          </a:xfrm>
          <a:custGeom>
            <a:avLst/>
            <a:gdLst/>
            <a:ahLst/>
            <a:cxnLst/>
            <a:rect r="r" b="b" t="t" l="l"/>
            <a:pathLst>
              <a:path h="4184142" w="4817598">
                <a:moveTo>
                  <a:pt x="0" y="0"/>
                </a:moveTo>
                <a:lnTo>
                  <a:pt x="4817598" y="0"/>
                </a:lnTo>
                <a:lnTo>
                  <a:pt x="4817598" y="4184143"/>
                </a:lnTo>
                <a:lnTo>
                  <a:pt x="0" y="41841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914841" y="-1784862"/>
            <a:ext cx="5101092" cy="4365182"/>
          </a:xfrm>
          <a:custGeom>
            <a:avLst/>
            <a:gdLst/>
            <a:ahLst/>
            <a:cxnLst/>
            <a:rect r="r" b="b" t="t" l="l"/>
            <a:pathLst>
              <a:path h="4365182" w="5101092">
                <a:moveTo>
                  <a:pt x="0" y="0"/>
                </a:moveTo>
                <a:lnTo>
                  <a:pt x="5101092" y="0"/>
                </a:lnTo>
                <a:lnTo>
                  <a:pt x="5101092" y="4365181"/>
                </a:lnTo>
                <a:lnTo>
                  <a:pt x="0" y="43651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601849" y="7100342"/>
            <a:ext cx="11495135" cy="4845199"/>
          </a:xfrm>
          <a:custGeom>
            <a:avLst/>
            <a:gdLst/>
            <a:ahLst/>
            <a:cxnLst/>
            <a:rect r="r" b="b" t="t" l="l"/>
            <a:pathLst>
              <a:path h="4845199" w="11495135">
                <a:moveTo>
                  <a:pt x="0" y="0"/>
                </a:moveTo>
                <a:lnTo>
                  <a:pt x="11495135" y="0"/>
                </a:lnTo>
                <a:lnTo>
                  <a:pt x="11495135" y="4845199"/>
                </a:lnTo>
                <a:lnTo>
                  <a:pt x="0" y="48451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072226">
            <a:off x="-769537" y="6074699"/>
            <a:ext cx="2810484" cy="6367201"/>
          </a:xfrm>
          <a:custGeom>
            <a:avLst/>
            <a:gdLst/>
            <a:ahLst/>
            <a:cxnLst/>
            <a:rect r="r" b="b" t="t" l="l"/>
            <a:pathLst>
              <a:path h="6367201" w="2810484">
                <a:moveTo>
                  <a:pt x="0" y="0"/>
                </a:moveTo>
                <a:lnTo>
                  <a:pt x="2810484" y="0"/>
                </a:lnTo>
                <a:lnTo>
                  <a:pt x="2810484" y="6367202"/>
                </a:lnTo>
                <a:lnTo>
                  <a:pt x="0" y="63672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7965" y="4218519"/>
            <a:ext cx="1461470" cy="1849961"/>
          </a:xfrm>
          <a:custGeom>
            <a:avLst/>
            <a:gdLst/>
            <a:ahLst/>
            <a:cxnLst/>
            <a:rect r="r" b="b" t="t" l="l"/>
            <a:pathLst>
              <a:path h="1849961" w="1461470">
                <a:moveTo>
                  <a:pt x="0" y="0"/>
                </a:moveTo>
                <a:lnTo>
                  <a:pt x="1461470" y="0"/>
                </a:lnTo>
                <a:lnTo>
                  <a:pt x="1461470" y="1849962"/>
                </a:lnTo>
                <a:lnTo>
                  <a:pt x="0" y="18499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0865" y="181015"/>
            <a:ext cx="1418460" cy="1695370"/>
          </a:xfrm>
          <a:custGeom>
            <a:avLst/>
            <a:gdLst/>
            <a:ahLst/>
            <a:cxnLst/>
            <a:rect r="r" b="b" t="t" l="l"/>
            <a:pathLst>
              <a:path h="1695370" w="1418460">
                <a:moveTo>
                  <a:pt x="0" y="0"/>
                </a:moveTo>
                <a:lnTo>
                  <a:pt x="1418460" y="0"/>
                </a:lnTo>
                <a:lnTo>
                  <a:pt x="141846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97965" y="1876385"/>
            <a:ext cx="1222079" cy="1695370"/>
          </a:xfrm>
          <a:custGeom>
            <a:avLst/>
            <a:gdLst/>
            <a:ahLst/>
            <a:cxnLst/>
            <a:rect r="r" b="b" t="t" l="l"/>
            <a:pathLst>
              <a:path h="1695370" w="1222079">
                <a:moveTo>
                  <a:pt x="0" y="0"/>
                </a:moveTo>
                <a:lnTo>
                  <a:pt x="1222080" y="0"/>
                </a:lnTo>
                <a:lnTo>
                  <a:pt x="1222080" y="1695370"/>
                </a:lnTo>
                <a:lnTo>
                  <a:pt x="0" y="169537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8015" y="-481260"/>
            <a:ext cx="18282750" cy="10861308"/>
          </a:xfrm>
          <a:custGeom>
            <a:avLst/>
            <a:gdLst/>
            <a:ahLst/>
            <a:cxnLst/>
            <a:rect r="r" b="b" t="t" l="l"/>
            <a:pathLst>
              <a:path h="10861308" w="18282750">
                <a:moveTo>
                  <a:pt x="0" y="0"/>
                </a:moveTo>
                <a:lnTo>
                  <a:pt x="18282750" y="0"/>
                </a:lnTo>
                <a:lnTo>
                  <a:pt x="18282750" y="10861307"/>
                </a:lnTo>
                <a:lnTo>
                  <a:pt x="0" y="1086130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647680"/>
          </a:xfrm>
          <a:custGeom>
            <a:avLst/>
            <a:gdLst/>
            <a:ahLst/>
            <a:cxnLst/>
            <a:rect r="r" b="b" t="t" l="l"/>
            <a:pathLst>
              <a:path h="10647680" w="18288000">
                <a:moveTo>
                  <a:pt x="0" y="0"/>
                </a:moveTo>
                <a:lnTo>
                  <a:pt x="18288000" y="0"/>
                </a:lnTo>
                <a:lnTo>
                  <a:pt x="18288000" y="10647680"/>
                </a:lnTo>
                <a:lnTo>
                  <a:pt x="0" y="106476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09375" y="3018619"/>
            <a:ext cx="5149925" cy="5635489"/>
          </a:xfrm>
          <a:custGeom>
            <a:avLst/>
            <a:gdLst/>
            <a:ahLst/>
            <a:cxnLst/>
            <a:rect r="r" b="b" t="t" l="l"/>
            <a:pathLst>
              <a:path h="5635489" w="5149925">
                <a:moveTo>
                  <a:pt x="0" y="0"/>
                </a:moveTo>
                <a:lnTo>
                  <a:pt x="5149925" y="0"/>
                </a:lnTo>
                <a:lnTo>
                  <a:pt x="5149925" y="5635489"/>
                </a:lnTo>
                <a:lnTo>
                  <a:pt x="0" y="56354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30357" y="-902150"/>
            <a:ext cx="6173053" cy="2601942"/>
          </a:xfrm>
          <a:custGeom>
            <a:avLst/>
            <a:gdLst/>
            <a:ahLst/>
            <a:cxnLst/>
            <a:rect r="r" b="b" t="t" l="l"/>
            <a:pathLst>
              <a:path h="2601942" w="6173053">
                <a:moveTo>
                  <a:pt x="0" y="0"/>
                </a:moveTo>
                <a:lnTo>
                  <a:pt x="6173052" y="0"/>
                </a:lnTo>
                <a:lnTo>
                  <a:pt x="6173052" y="2601941"/>
                </a:lnTo>
                <a:lnTo>
                  <a:pt x="0" y="26019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91052">
            <a:off x="-2941484" y="5123240"/>
            <a:ext cx="6638823" cy="5976180"/>
          </a:xfrm>
          <a:custGeom>
            <a:avLst/>
            <a:gdLst/>
            <a:ahLst/>
            <a:cxnLst/>
            <a:rect r="r" b="b" t="t" l="l"/>
            <a:pathLst>
              <a:path h="5976180" w="6638823">
                <a:moveTo>
                  <a:pt x="0" y="0"/>
                </a:moveTo>
                <a:lnTo>
                  <a:pt x="6638823" y="0"/>
                </a:lnTo>
                <a:lnTo>
                  <a:pt x="6638823" y="5976180"/>
                </a:lnTo>
                <a:lnTo>
                  <a:pt x="0" y="5976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7927" y="1608003"/>
            <a:ext cx="13738355" cy="8456721"/>
          </a:xfrm>
          <a:custGeom>
            <a:avLst/>
            <a:gdLst/>
            <a:ahLst/>
            <a:cxnLst/>
            <a:rect r="r" b="b" t="t" l="l"/>
            <a:pathLst>
              <a:path h="8456721" w="13738355">
                <a:moveTo>
                  <a:pt x="0" y="0"/>
                </a:moveTo>
                <a:lnTo>
                  <a:pt x="13738356" y="0"/>
                </a:lnTo>
                <a:lnTo>
                  <a:pt x="13738356" y="8456721"/>
                </a:lnTo>
                <a:lnTo>
                  <a:pt x="0" y="84567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00191" y="-3935015"/>
            <a:ext cx="7800381" cy="6821864"/>
          </a:xfrm>
          <a:custGeom>
            <a:avLst/>
            <a:gdLst/>
            <a:ahLst/>
            <a:cxnLst/>
            <a:rect r="r" b="b" t="t" l="l"/>
            <a:pathLst>
              <a:path h="6821864" w="7800381">
                <a:moveTo>
                  <a:pt x="0" y="0"/>
                </a:moveTo>
                <a:lnTo>
                  <a:pt x="7800382" y="0"/>
                </a:lnTo>
                <a:lnTo>
                  <a:pt x="7800382" y="6821864"/>
                </a:lnTo>
                <a:lnTo>
                  <a:pt x="0" y="68218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841328" y="3284509"/>
            <a:ext cx="5198484" cy="8229600"/>
          </a:xfrm>
          <a:custGeom>
            <a:avLst/>
            <a:gdLst/>
            <a:ahLst/>
            <a:cxnLst/>
            <a:rect r="r" b="b" t="t" l="l"/>
            <a:pathLst>
              <a:path h="8229600" w="5198484">
                <a:moveTo>
                  <a:pt x="0" y="0"/>
                </a:moveTo>
                <a:lnTo>
                  <a:pt x="5198484" y="0"/>
                </a:lnTo>
                <a:lnTo>
                  <a:pt x="519848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900191" y="765951"/>
            <a:ext cx="6917041" cy="10782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60"/>
              </a:lnSpc>
              <a:spcBef>
                <a:spcPct val="0"/>
              </a:spcBef>
            </a:pPr>
            <a:r>
              <a:rPr lang="en-US" sz="5500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ТЕСТ-КЕЙС: ЧТО ЭТО И КАК ЕГО НАПИСАТЬ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452397" y="3179734"/>
            <a:ext cx="11812628" cy="579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ТЕСТ-КЕЙС — ЭТО ОПИСАННЫЙ АЛГОРИТМ ТЕСТИРОВАНИЯ ФИЧИ ИЛИ СИСТЕМЫ, СПИСОК ШАГОВ И СОПУТСТВУЮЩИХ ВХОДНЫХ ДАННЫХ, КОТОРЫЕ ДОЛЖНЫ ПРИВЕСТИ К ОПРЕДЕЛЁННОМУ РЕЗУЛЬТАТУ. ОБСУДИЛИ С ДАНИИЛОМ СКЛЯРОВЫМ, ИНЖЕНЕРОМ ПО ТЕСТИРОВАНИЮ В ЯНДЕКСЕ, КАК СОСТАВЛЯТЬ ТЕСТ-КЕЙСЫ И КОГДА НА НИХ НЕ СТОИТ ТРАТИТЬ ВРЕМЯ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9B60EB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294186" y="406589"/>
            <a:ext cx="7937973" cy="9510914"/>
            <a:chOff x="0" y="0"/>
            <a:chExt cx="8585708" cy="10287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5708" cy="10286999"/>
            </a:xfrm>
            <a:custGeom>
              <a:avLst/>
              <a:gdLst/>
              <a:ahLst/>
              <a:cxnLst/>
              <a:rect r="r" b="b" t="t" l="l"/>
              <a:pathLst>
                <a:path h="10286999" w="8585708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749" t="0" r="-39749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8437211" y="873314"/>
            <a:ext cx="8652476" cy="1388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39"/>
              </a:lnSpc>
              <a:spcBef>
                <a:spcPct val="0"/>
              </a:spcBef>
            </a:pPr>
            <a:r>
              <a:rPr lang="en-US" sz="6999">
                <a:solidFill>
                  <a:srgbClr val="6866E1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КАКАЯ ТЕСТОВАЯ ДОКУМЕНТАЦИЯ БЫВАЕТ</a:t>
            </a:r>
          </a:p>
        </p:txBody>
      </p:sp>
      <p:sp>
        <p:nvSpPr>
          <p:cNvPr name="Freeform 5" id="5"/>
          <p:cNvSpPr/>
          <p:nvPr/>
        </p:nvSpPr>
        <p:spPr>
          <a:xfrm flipH="true" flipV="false" rot="0">
            <a:off x="14977488" y="8514741"/>
            <a:ext cx="4224398" cy="3231550"/>
          </a:xfrm>
          <a:custGeom>
            <a:avLst/>
            <a:gdLst/>
            <a:ahLst/>
            <a:cxnLst/>
            <a:rect r="r" b="b" t="t" l="l"/>
            <a:pathLst>
              <a:path h="3231550" w="4224398">
                <a:moveTo>
                  <a:pt x="4224398" y="0"/>
                </a:moveTo>
                <a:lnTo>
                  <a:pt x="0" y="0"/>
                </a:lnTo>
                <a:lnTo>
                  <a:pt x="0" y="3231550"/>
                </a:lnTo>
                <a:lnTo>
                  <a:pt x="4224398" y="3231550"/>
                </a:lnTo>
                <a:lnTo>
                  <a:pt x="4224398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71271" y="-37082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723671" y="-3555811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1825457">
            <a:off x="-1911821" y="9152427"/>
            <a:ext cx="9971383" cy="4202938"/>
          </a:xfrm>
          <a:custGeom>
            <a:avLst/>
            <a:gdLst/>
            <a:ahLst/>
            <a:cxnLst/>
            <a:rect r="r" b="b" t="t" l="l"/>
            <a:pathLst>
              <a:path h="4202938" w="9971383">
                <a:moveTo>
                  <a:pt x="0" y="0"/>
                </a:moveTo>
                <a:lnTo>
                  <a:pt x="9971384" y="0"/>
                </a:lnTo>
                <a:lnTo>
                  <a:pt x="9971384" y="4202938"/>
                </a:lnTo>
                <a:lnTo>
                  <a:pt x="0" y="42029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236827" y="2176333"/>
            <a:ext cx="10538105" cy="717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ТЕСТИРОВЩИК ПИШЕТ СПЕЦИАЛЬНУЮ ДОКУМЕНТАЦИЮ, В КОТОРОЙ ПОДРОБНО ОТРАЖАЕТ, ЧТО И КАК ДОЛЖНО РАБОТАТЬ. ЭТО И ЕСТЬ ТЕСТ-КЕЙСЫ. ИХ ПИШУТ В ПРОЦЕССЕ РАЗРАБОТКИ, ДО СТАРТА ТЕСТИРОВАНИЯ, ИНОГДА ВО ВРЕМЯ И ДАЖЕ ПОСЛЕ ТЕСТОВ.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ЕСТЬ ДВА ОСНОВНЫХ ВИДА ТЕСТОВОЙ ДОКУМЕНТАЦИИ: ТЕСТ-КЕЙСЫ И ЧЕК-ЛИСТЫ. ОДНОСТРАНИЧНОМУ ВЕБ-САЙТУ ИЛИ КОМАНДЕ, В КОТОРОЙ ОДИН ИЛИ ДВА ТЕСТИРОВЩИКА, ХВАТИТ И ЧЕК-ЛИСТОВ. БОЛЬШИМ КОМАНДАМ ЛУЧШЕ ИСПОЛЬЗОВАТЬ ТЕСТ-КЕЙСЫ, ЧТОБЫ ИНФОРМАЦИЯ НЕ ТЕРЯЛАСЬ.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620763">
            <a:off x="-429086" y="-676113"/>
            <a:ext cx="8987203" cy="4150026"/>
          </a:xfrm>
          <a:custGeom>
            <a:avLst/>
            <a:gdLst/>
            <a:ahLst/>
            <a:cxnLst/>
            <a:rect r="r" b="b" t="t" l="l"/>
            <a:pathLst>
              <a:path h="4150026" w="8987203">
                <a:moveTo>
                  <a:pt x="0" y="0"/>
                </a:moveTo>
                <a:lnTo>
                  <a:pt x="8987203" y="0"/>
                </a:lnTo>
                <a:lnTo>
                  <a:pt x="8987203" y="4150027"/>
                </a:lnTo>
                <a:lnTo>
                  <a:pt x="0" y="415002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92146" y="1213800"/>
            <a:ext cx="14684628" cy="7859399"/>
          </a:xfrm>
          <a:custGeom>
            <a:avLst/>
            <a:gdLst/>
            <a:ahLst/>
            <a:cxnLst/>
            <a:rect r="r" b="b" t="t" l="l"/>
            <a:pathLst>
              <a:path h="7859399" w="14684628">
                <a:moveTo>
                  <a:pt x="0" y="0"/>
                </a:moveTo>
                <a:lnTo>
                  <a:pt x="14684627" y="0"/>
                </a:lnTo>
                <a:lnTo>
                  <a:pt x="14684627" y="7859400"/>
                </a:lnTo>
                <a:lnTo>
                  <a:pt x="0" y="78594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20258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50717" y="4257922"/>
            <a:ext cx="2965916" cy="6828198"/>
          </a:xfrm>
          <a:custGeom>
            <a:avLst/>
            <a:gdLst/>
            <a:ahLst/>
            <a:cxnLst/>
            <a:rect r="r" b="b" t="t" l="l"/>
            <a:pathLst>
              <a:path h="6828198" w="2965916">
                <a:moveTo>
                  <a:pt x="0" y="0"/>
                </a:moveTo>
                <a:lnTo>
                  <a:pt x="2965917" y="0"/>
                </a:lnTo>
                <a:lnTo>
                  <a:pt x="2965917" y="6828199"/>
                </a:lnTo>
                <a:lnTo>
                  <a:pt x="0" y="68281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7017" y="7672021"/>
            <a:ext cx="4171532" cy="3569725"/>
          </a:xfrm>
          <a:custGeom>
            <a:avLst/>
            <a:gdLst/>
            <a:ahLst/>
            <a:cxnLst/>
            <a:rect r="r" b="b" t="t" l="l"/>
            <a:pathLst>
              <a:path h="3569725" w="4171532">
                <a:moveTo>
                  <a:pt x="0" y="0"/>
                </a:moveTo>
                <a:lnTo>
                  <a:pt x="4171532" y="0"/>
                </a:lnTo>
                <a:lnTo>
                  <a:pt x="4171532" y="3569725"/>
                </a:lnTo>
                <a:lnTo>
                  <a:pt x="0" y="35697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941740" y="-4440594"/>
            <a:ext cx="8339294" cy="7136224"/>
          </a:xfrm>
          <a:custGeom>
            <a:avLst/>
            <a:gdLst/>
            <a:ahLst/>
            <a:cxnLst/>
            <a:rect r="r" b="b" t="t" l="l"/>
            <a:pathLst>
              <a:path h="7136224" w="8339294">
                <a:moveTo>
                  <a:pt x="0" y="0"/>
                </a:moveTo>
                <a:lnTo>
                  <a:pt x="8339295" y="0"/>
                </a:lnTo>
                <a:lnTo>
                  <a:pt x="8339295" y="7136224"/>
                </a:lnTo>
                <a:lnTo>
                  <a:pt x="0" y="713622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978749" y="1489828"/>
            <a:ext cx="15863755" cy="68380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720"/>
              </a:lnSpc>
              <a:spcBef>
                <a:spcPct val="0"/>
              </a:spcBef>
            </a:pPr>
            <a:r>
              <a:rPr lang="en-US" sz="5514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ЧЕК-ЛИСТ МОЖНО СРАВНИТЬ СО СПИСКОМ ПОКУПОК: ЭТО СПИСОК ТОГО, ЧТО НЕОБХОДИМО ПРОВЕРИТЬ. ЕСЛИ ПРЕДСТАВИТЬ ТЕСТИРОВАНИЕ НЕКОТОРЫХ ПОЛЬЗОВАТЕЛЬСКИХ СЦЕНАРИЕВ В КИНОПОИСКЕ В ВИДЕ ЧЕК-ЛИСТА, ПОЛУЧИТСЯ СЛЕДУЮЩЕЕ:</a:t>
            </a:r>
          </a:p>
          <a:p>
            <a:pPr algn="l">
              <a:lnSpc>
                <a:spcPts val="7720"/>
              </a:lnSpc>
              <a:spcBef>
                <a:spcPct val="0"/>
              </a:spcBef>
            </a:pPr>
            <a:r>
              <a:rPr lang="en-US" sz="5514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ОФОРМЛЕНИЕ ПОДПИСКИ.</a:t>
            </a:r>
          </a:p>
          <a:p>
            <a:pPr algn="l">
              <a:lnSpc>
                <a:spcPts val="7720"/>
              </a:lnSpc>
              <a:spcBef>
                <a:spcPct val="0"/>
              </a:spcBef>
            </a:pPr>
            <a:r>
              <a:rPr lang="en-US" sz="5514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ПРОСМОТР ВИТРИНЫ ФИЛЬМОВ.</a:t>
            </a:r>
          </a:p>
          <a:p>
            <a:pPr algn="l">
              <a:lnSpc>
                <a:spcPts val="7720"/>
              </a:lnSpc>
              <a:spcBef>
                <a:spcPct val="0"/>
              </a:spcBef>
            </a:pPr>
            <a:r>
              <a:rPr lang="en-US" sz="5514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ЗАПУСК ПРОДОЛЖЕННОГО ПРОСМОТРА.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041069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131FA8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13018" y="914400"/>
            <a:ext cx="17874982" cy="884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А ТЕСТ-КЕЙС — ДЕТАЛИЗИРОВАННЫЙ ПЛАН ТОГО, КАК ПРОВЕРИТЬ ОПРЕДЕЛЁННОЕ ТРЕБОВАНИЕ К ПРОГРАММЕ. НАПРИМЕР, КОГДА ПРОВЕРЯЕМ ОФОРМЛЕНИЕ ПОДПИСКИ, ШАГИ ТЕСТ-КЕЙСА МОГУТ ВЫГЛЯДЕТЬ ТАК: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АВТОРИЗОВАТЬСЯ В ПРИЛОЖЕНИИ КИНОПОИСКА КАК ПОЛЬЗОВАТЕЛЬ БЕЗ ПОДПИСКИ.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НАЖАТЬ НА КНОПКУ «ОФОРМИТЬ ПОДПИСКУ».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ВВЕСТИ ДАННЫЕ КАРТЫ И КОД ИЗ СМС.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ПОДТВЕРДИТЬ ОФОРМЛЕНИЕ ПОДПИСКИ.</a:t>
            </a:r>
          </a:p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ОДИН ТЕСТ-КЕЙС ПРОВЕРЯЕТ ОДНУ КОНКРЕТНУЮ ФУНКЦИЮ ИЛИ ПОЛЬЗОВАТЕЛЬСКИЙ СЦЕНАРИЙ. ТЕСТ-КЕЙС СОСТОИТ ИЗ ИНФОРМАЦИИ О ТОМ, ЧТО ДОЛЖНО БЫТЬ ПРОВЕРЕНО, ПОШАГОВОЙ ИНСТРУКЦИИ, КАК ЭТО ПРОВЕРИТЬ, А ТАКЖЕ ДАННЫХ И УСЛОВИЙ, ПРИ КОТОРЫХ НУЖНО ПРОВОДИТЬ ЭТУ ПРОВЕРКУ.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08092" y="-3588763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215187" y="1371065"/>
            <a:ext cx="8001878" cy="8071895"/>
          </a:xfrm>
          <a:custGeom>
            <a:avLst/>
            <a:gdLst/>
            <a:ahLst/>
            <a:cxnLst/>
            <a:rect r="r" b="b" t="t" l="l"/>
            <a:pathLst>
              <a:path h="8071895" w="8001878">
                <a:moveTo>
                  <a:pt x="0" y="0"/>
                </a:moveTo>
                <a:lnTo>
                  <a:pt x="8001878" y="0"/>
                </a:lnTo>
                <a:lnTo>
                  <a:pt x="8001878" y="8071894"/>
                </a:lnTo>
                <a:lnTo>
                  <a:pt x="0" y="80718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995996" y="7317810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71515" y="-3149182"/>
            <a:ext cx="6049393" cy="5290528"/>
          </a:xfrm>
          <a:custGeom>
            <a:avLst/>
            <a:gdLst/>
            <a:ahLst/>
            <a:cxnLst/>
            <a:rect r="r" b="b" t="t" l="l"/>
            <a:pathLst>
              <a:path h="5290528" w="6049393">
                <a:moveTo>
                  <a:pt x="0" y="0"/>
                </a:moveTo>
                <a:lnTo>
                  <a:pt x="6049392" y="0"/>
                </a:lnTo>
                <a:lnTo>
                  <a:pt x="6049392" y="5290527"/>
                </a:lnTo>
                <a:lnTo>
                  <a:pt x="0" y="52905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79574" y="250825"/>
            <a:ext cx="12233794" cy="870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ТЕСТ-КЕЙСЫ БЫВАЮТ: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ПОЗИТИВНЫЕ — ПОКАЗЫВАЮТ, ЧТО ПРИ КОРРЕКТНЫХ ДАННЫХ И ОЖИДАЕМЫХ СЦЕНАРИЯХ СИСТЕМА ВЫПОЛНЯЕТ ТО, ЧТО ДОЛЖНА. НАПРИМЕР, ЕСЛИ ПОЛЕ ПАРОЛЯ ПОЗВОЛЯЕТ ВПИСАТЬ ЦИФРЫ И СИМВОЛЫ, ПОЗИТИВНЫЙ ТЕСТ-КЕЙС — ПРОВЕРКА НА ВВОД ПАРОЛЯ, СОСТОЯЩЕГО ИЗ ЦИФР И СИМВОЛОВ.</a:t>
            </a:r>
          </a:p>
          <a:p>
            <a:pPr algn="ctr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НЕГАТИВНЫЕ — ПОКАЗЫВАЮТ, ЧТО ПРИ НЕКОРРЕКТНЫХ ВХОДНЫХ ДАННЫХ СИСТЕМА ОТРЕАГИРУЕТ ПРАВИЛЬНО. НАПРИМЕР, ВЫВЕДЕТ ОКНО С ПОДСКАЗКОЙ ИЛИ ПРЕДУПРЕЖДЕНИЕМ.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870136" y="942975"/>
            <a:ext cx="15389164" cy="747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ЗАЧЕМ ОПИСЫВАТЬ ТЕСТЫ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БЛАГОДАРЯ ТЕСТ-КЕЙСАМ ЛЕГЧЕ ОБНАРУЖИТЬ ОШИБКИ, КОТОРЫЕ МОГЛИ ВОЗНИКНУТЬ ПРИ РАЗРАБОТКЕ, ИЛИ ДЕФЕКТЫ, КОТОРЫЕ ПРОПУСТИЛИ НА ПРЕДЫДУЩИХ ИТЕРАЦИЯХ ТЕСТИРОВАНИЯ. ТАКЖЕ ВАЖНО ПОДДЕРЖИВАТЬ ДОКУМЕНТАЦИЮ В АКТУАЛЬНОМ ВИДЕ И АККУРАТНО ДОКУМЕНТИРОВАТЬ ВСЕ ФИЧИ, ПОТОМУ ЧТО: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ПРОВЕРЯЕМУЮ ФУНКЦИОНАЛЬНОСТЬ БУДУТ ТЕСТИРОВАТЬ ЕЩЁ МНОГО РАЗ. И ЭТО МОГУТ ДЕЛАТЬ ДРУГИЕ ЛЮДИ. НОВЫЕ СОТРУДНИКИ ДОЛЖНЫ ЛЕГКО РАЗБИРАТЬСЯ В ПРОЕКТЕ И НЕ ТРАТИТЬ ВРЕМЯ НА ПРОВЕРКУ ДОКУМЕНТОВ.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ПОДРОБНОЕ ОПИСАНИЕ ТЕСТ-КЕЙСОВ ПОМОГАЕТ АВТОМАТИЗИРОВАТЬ РУЧНЫЕ ПРОВЕРКИ И СНИЖАЕТ ЗАТРАТЫ НА ТЕХНИЧЕСКОЕ ОБСЛУЖИВАНИЕ И ПОДДЕРЖКУ ПРОГРАММНОГО ОБЕСПЕЧЕНИЯ.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ЭТО ОБЛЕГЧАЕТ ОЦЕНКУ ТЕСТОВОГО ПОКРЫТИЯ. ПОЗВОЛЯЕТ ТОЧНЕЕ ОПРЕДЕЛИТЬ ВРЕМЯ, ТРЕБУЕМОЕ ДЛЯ ТЕСТИРОВАНИЯ.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84801" y="431800"/>
            <a:ext cx="17903199" cy="8674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ИЗ ЧЕГО СОСТОИТ ТЕСТ-КЕЙС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ID — УНИКАЛЬНОЕ СОЧЕТАНИЕ БУКВ И ЦИФР. ИНЖЕНЕРЫ ПО ТЕСТИРОВАНИЮ ИСПОЛЬЗУЮТ ID, ЧТОБЫ ГРУППИРОВАТЬ ТЕСТЫ В НАБОРЫ. В СОВРЕМЕННЫХ СИСТЕМАХ УПРАВЛЕНИЯ ТЕСТИРОВАНИЕМ ЭТО ПРОИСХОДИТ АВТОМАТИЧЕСКИ.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ЗАГОЛОВОК — НАИМЕНОВАНИЕ ТЕСТ-КЕЙСА. ОПИСЫВАЕТ ТО, ЧТО ДОЛЖНО БЫТЬ ПРОВЕРЕНО.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ПРЕДУСЛОВИЯ, ИЛИ ВХОДНЫЕ ДАННЫЕ, — ДЕЙСТВИЯ, КОТОРЫЕ НАДО ВЫПОЛНИТЬ ДО НАЧАЛА ПРОВЕРКИ, И/ИЛИ ИНСТРУМЕНТЫ, КОТОРЫЕ НАДО ИСПОЛЬЗОВАТЬ.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ШАГИ — ОПИСАНИЕ ПОСЛЕДОВАТЕЛЬНЫХ ДЕЙСТВИЙ, КОТОРЫЕ НЕОБХОДИМО ВЫПОЛНИТЬ ДЛЯ ПРОВЕДЕНИЯ ТЕСТА.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ОЖИДАЕМЫЙ РЕЗУЛЬТАТ — ОПИСАНИЕ ТОГО, КАК СИСТЕМА ДОЛЖНА РЕАГИРОВАТЬ НА ШАГИ ТЕСТА.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923925"/>
            <a:ext cx="17259300" cy="7737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КОГДА ТЕСТОВАЯ ДОКУМЕНТАЦИЯ НЕ НУЖНА</a:t>
            </a:r>
          </a:p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КОГДА НА ПРОЕКТЕ РАБОТАЮТ ТОЛЬКО ОПЫТНЫЕ ТЕСТИРОВЩИКИ, КОТОРЫЕ СМОГУТ КАЧЕСТВЕННО ПРОТЕСТИРОВАТЬ И ПО ЧЕК-ЛИСТАМ.</a:t>
            </a:r>
          </a:p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КОГДА ПРОЕКТ НЕБОЛЬШОЙ, НАПРИМЕР ОДНОСТРАНИЧНЫЙ ЛЕНДИНГ. ЕГО ПО ЧЕК-ЛИСТУ СМОЖЕТ ПРОТЕСТИРОВАТЬ ДАЖЕ НОВИЧОК.</a:t>
            </a:r>
          </a:p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ЕСЛИ СРОКИ ГОРЯТ И НЕТ ВРЕМЕНИ НА СОСТАВЛЕНИЕ ПОДРОБНОГО ТЕСТ-КЕЙСА. ПИСАТЬ ХОРОШИЕ ТЕСТ-КЕЙСЫ — ЭТО ДОЛГО, ЗАТО ПОТОМ ОНИ ЗНАЧИТЕЛЬНО ОБЛЕГЧАЮТ ПРОЦЕСС ТЕСТИРОВАНИЯ.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gradFill rotWithShape="true">
          <a:gsLst>
            <a:gs pos="0">
              <a:srgbClr val="844EEA">
                <a:alpha val="100000"/>
              </a:srgbClr>
            </a:gs>
            <a:gs pos="50000">
              <a:srgbClr val="5527F5">
                <a:alpha val="100000"/>
              </a:srgbClr>
            </a:gs>
            <a:gs pos="100000">
              <a:srgbClr val="041069">
                <a:alpha val="100000"/>
              </a:srgbClr>
            </a:gs>
          </a:gsLst>
          <a:path path="circle">
            <a:fillToRect l="0" r="100000" t="0" b="100000"/>
          </a:path>
          <a:tileRect r="0" l="-100000" b="0" t="-1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69552" y="736600"/>
            <a:ext cx="17259300" cy="8709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ВОТ НЕСКОЛЬКО СОВЕТОВ, СЛЕДУЯ КОТОРЫМ ВЫ ПОВЫСИТЕ КАЧЕСТВО СВОИХ ТЕСТ-КЕЙСОВ:</a:t>
            </a:r>
          </a:p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— СРАЗУ ПОСЛЕ НАПИСАНИЯ КЕЙСА ДАЙТЕ ПРОЙТИ ЕГО НЕЗНАКОМОМУ С ПРОГРАММОЙ ЧЕЛОВЕКУ. ФИДБЭКА НЕ БЫВАЕТ МНОГО — И ЧЕМ ЕГО БОЛЬШЕ, ТЕМ БЫСТРЕЕ МОЖНО НАУЧИТЬСЯ ПИСАТЬ КЕЙСЫ КАЧЕСТВЕННО.</a:t>
            </a:r>
          </a:p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— ПРИ НАПИСАНИИ ТЕСТ-КЕЙСОВ НУЖНО ПОМНИТЬ О КОНЕЧНОМ ПОЛЬЗОВАТЕЛЕ И ОБ ИНТЕРЕСАХ БИЗНЕСА. ПРОХОДИТЕ СОБСТВЕННЫЕ ТЕСТ-КЕЙСЫ С ТОЧКИ ЗРЕНИЯ ИХ ПРАКТИЧЕСКОЙ ПОЛЬЗЫ ДЛЯ ПОЛЬЗОВАТЕЛЯ.</a:t>
            </a:r>
          </a:p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— ВНЕДРЯЙТЕ МЕТОДЫ ТЕСТ-ДИЗАЙНА. НАПРИМЕР, ПРОВОДИТЕ АНАЛИЗ ГРАНИЧНЫХ ЗНАЧЕНИЙ.</a:t>
            </a:r>
          </a:p>
          <a:p>
            <a:pPr algn="l">
              <a:lnSpc>
                <a:spcPts val="7699"/>
              </a:lnSpc>
              <a:spcBef>
                <a:spcPct val="0"/>
              </a:spcBef>
            </a:pPr>
            <a:r>
              <a:rPr lang="en-US" sz="5499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ДАНИИЛ СКЛЯРОВ, ИНЖЕНЕР ПО ТЕСТИРОВАНИЮ В ЯНДЕКСЕ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576678" y="61722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811624" y="-1081184"/>
            <a:ext cx="4825046" cy="4219769"/>
          </a:xfrm>
          <a:custGeom>
            <a:avLst/>
            <a:gdLst/>
            <a:ahLst/>
            <a:cxnLst/>
            <a:rect r="r" b="b" t="t" l="l"/>
            <a:pathLst>
              <a:path h="4219769" w="4825046">
                <a:moveTo>
                  <a:pt x="0" y="0"/>
                </a:moveTo>
                <a:lnTo>
                  <a:pt x="4825046" y="0"/>
                </a:lnTo>
                <a:lnTo>
                  <a:pt x="4825046" y="4219768"/>
                </a:lnTo>
                <a:lnTo>
                  <a:pt x="0" y="4219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161481" y="-4114800"/>
            <a:ext cx="10008973" cy="8229600"/>
          </a:xfrm>
          <a:custGeom>
            <a:avLst/>
            <a:gdLst/>
            <a:ahLst/>
            <a:cxnLst/>
            <a:rect r="r" b="b" t="t" l="l"/>
            <a:pathLst>
              <a:path h="8229600" w="10008973">
                <a:moveTo>
                  <a:pt x="0" y="0"/>
                </a:moveTo>
                <a:lnTo>
                  <a:pt x="10008973" y="0"/>
                </a:lnTo>
                <a:lnTo>
                  <a:pt x="10008973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759875" y="8041984"/>
            <a:ext cx="4729467" cy="4047169"/>
          </a:xfrm>
          <a:custGeom>
            <a:avLst/>
            <a:gdLst/>
            <a:ahLst/>
            <a:cxnLst/>
            <a:rect r="r" b="b" t="t" l="l"/>
            <a:pathLst>
              <a:path h="4047169" w="4729467">
                <a:moveTo>
                  <a:pt x="0" y="0"/>
                </a:moveTo>
                <a:lnTo>
                  <a:pt x="4729467" y="0"/>
                </a:lnTo>
                <a:lnTo>
                  <a:pt x="4729467" y="4047169"/>
                </a:lnTo>
                <a:lnTo>
                  <a:pt x="0" y="40471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3148683" y="436510"/>
            <a:ext cx="19187103" cy="85845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1.ЗАКАЗЧИК (ЗАЯВИТЕЛЬ)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2.УПРАВЛЯЮЩИЙ ПРОЕКТА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3.УПРАВЛЯЮЩИЙ ПРОГРАММЫ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4.РАЗРАБОТЧИК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5.СПЕЦИАЛИСТ ПО ТЕСТИРОВАНИЮ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6.СПЕЦИАЛИСТ ПО КОНТРОЛЮ КАЧЕСТВА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7.СПЕЦИАЛИСТ ПО СЕРТИФИКАЦИИ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8.СПЕЦИАЛИСТ ПО ВНЕДРЕНИЮ И СОПРОВОЖДЕНИЮ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9.СПЕЦИАЛИСТ ПО БЕЗОПАСНОСТИ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10.ИНСТРУКТОР</a:t>
            </a:r>
          </a:p>
          <a:p>
            <a:pPr algn="l">
              <a:lnSpc>
                <a:spcPts val="6160"/>
              </a:lnSpc>
              <a:spcBef>
                <a:spcPct val="0"/>
              </a:spcBef>
            </a:pPr>
            <a:r>
              <a:rPr lang="en-US" sz="4400">
                <a:solidFill>
                  <a:srgbClr val="FFFFFF"/>
                </a:solidFill>
                <a:latin typeface="Arimo"/>
                <a:ea typeface="Arimo"/>
                <a:cs typeface="Arimo"/>
                <a:sym typeface="Arimo"/>
              </a:rPr>
              <a:t>11.ТЕХНИЧЕСКИЙ ПИСАТЕЛЬ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3916" r="0" b="-868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33988" y="1312985"/>
            <a:ext cx="15879794" cy="8544901"/>
          </a:xfrm>
          <a:custGeom>
            <a:avLst/>
            <a:gdLst/>
            <a:ahLst/>
            <a:cxnLst/>
            <a:rect r="r" b="b" t="t" l="l"/>
            <a:pathLst>
              <a:path h="8544901" w="15879794">
                <a:moveTo>
                  <a:pt x="0" y="0"/>
                </a:moveTo>
                <a:lnTo>
                  <a:pt x="15879794" y="0"/>
                </a:lnTo>
                <a:lnTo>
                  <a:pt x="15879794" y="8544901"/>
                </a:lnTo>
                <a:lnTo>
                  <a:pt x="0" y="854490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225373" y="192210"/>
            <a:ext cx="6965037" cy="1120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FFFFFF"/>
                </a:solidFill>
                <a:latin typeface="Computer Says No"/>
                <a:ea typeface="Computer Says No"/>
                <a:cs typeface="Computer Says No"/>
                <a:sym typeface="Computer Says No"/>
              </a:rPr>
              <a:t>ЖИЗНЕННЫЙ ЦИКЛ ТЕСТИРОВАНИЯ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68528" y="0"/>
            <a:ext cx="18556528" cy="9759359"/>
          </a:xfrm>
          <a:custGeom>
            <a:avLst/>
            <a:gdLst/>
            <a:ahLst/>
            <a:cxnLst/>
            <a:rect r="r" b="b" t="t" l="l"/>
            <a:pathLst>
              <a:path h="9759359" w="18556528">
                <a:moveTo>
                  <a:pt x="0" y="0"/>
                </a:moveTo>
                <a:lnTo>
                  <a:pt x="18556528" y="0"/>
                </a:lnTo>
                <a:lnTo>
                  <a:pt x="18556528" y="9759359"/>
                </a:lnTo>
                <a:lnTo>
                  <a:pt x="0" y="975935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6964" y="0"/>
            <a:ext cx="16974072" cy="10289918"/>
          </a:xfrm>
          <a:custGeom>
            <a:avLst/>
            <a:gdLst/>
            <a:ahLst/>
            <a:cxnLst/>
            <a:rect r="r" b="b" t="t" l="l"/>
            <a:pathLst>
              <a:path h="10289918" w="16974072">
                <a:moveTo>
                  <a:pt x="0" y="0"/>
                </a:moveTo>
                <a:lnTo>
                  <a:pt x="16974072" y="0"/>
                </a:lnTo>
                <a:lnTo>
                  <a:pt x="16974072" y="10289918"/>
                </a:lnTo>
                <a:lnTo>
                  <a:pt x="0" y="102899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29830" cy="10287000"/>
          </a:xfrm>
          <a:custGeom>
            <a:avLst/>
            <a:gdLst/>
            <a:ahLst/>
            <a:cxnLst/>
            <a:rect r="r" b="b" t="t" l="l"/>
            <a:pathLst>
              <a:path h="10287000" w="18129830">
                <a:moveTo>
                  <a:pt x="0" y="0"/>
                </a:moveTo>
                <a:lnTo>
                  <a:pt x="18129830" y="0"/>
                </a:lnTo>
                <a:lnTo>
                  <a:pt x="181298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57175" y="971550"/>
            <a:ext cx="17773650" cy="896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СУТЬ ПРОЕКТА: РАЗРАБОТКА ИНСТРУМЕНТА, УСТРАНЯЮЩЕГО ПРОБЛЕМУ МНОЖЕСТВЕННОСТИ КОДИРОВОК В ТЕКСТОВЫХ ДОКУМЕНТАХ, РАСПОЛОЖЕННЫХ В ЛОКАЛЬНОМ ДИСКОВОМ ХРАНИЛИЩЕ.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ЦЕЛИ ПРОЕКТА: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•ИСКЛЮЧЕНИЕ НЕОБХОДИМОСТИ РУЧНОГО ПОДБОРА КОДИРОВОК ТЕКСТОВЫХ ДОКУМЕНТОВ.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•СОКРАЩЕНИЕ ВРЕМЕНИ РАБОТЫ С ТЕКСТОВЫМ ДОКУМЕНТОМ НА ВЕЛИЧИНУ, НЕОБХОДИМУЮ ДЛЯ РУЧНОГО ПОДБОРА КОДИРОВКИ.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•МЕТРИКИ ДОСТИЖЕНИЯ ЦЕЛЕЙ: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•ПОЛНАЯ АВТОМАТИЗАЦИЯ ОПРЕДЕЛЕНИЯ И ПРЕОБРАЗОВАНИЯ КОДИРОВКИ ТЕКСТОВОГО ДОКУМЕНТА К ЗАДАННОЙ.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•СОКРАЩЕНИЕ ВРЕМЕНИ ОБРАБОТКИ ТЕКСТОВОГО ДОКУМЕНТА В СРЕДНЕМ НА 1–2 МИНУТЫ НА ДОКУМЕНТ ЗА СЧЁТ УСТРАНЕНИЯ НЕОБХОДИМОСТИ РУЧНОГО ПОДБОРА КОДИРОВКИ. 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•РИСКИ: ВЫСОКАЯ ТЕХНИЧЕСКАЯ СЛОЖНОСТЬ БЕЗОШИБОЧНОГО ОПРЕДЕЛЕНИЯ ИСХОДНОЙ КОДИРОВКИ ТЕКСТОВОГО ДОКУМЕНТА.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768160" y="0"/>
            <a:ext cx="12751680" cy="1133483"/>
          </a:xfrm>
          <a:custGeom>
            <a:avLst/>
            <a:gdLst/>
            <a:ahLst/>
            <a:cxnLst/>
            <a:rect r="r" b="b" t="t" l="l"/>
            <a:pathLst>
              <a:path h="1133483" w="12751680">
                <a:moveTo>
                  <a:pt x="0" y="0"/>
                </a:moveTo>
                <a:lnTo>
                  <a:pt x="12751680" y="0"/>
                </a:lnTo>
                <a:lnTo>
                  <a:pt x="12751680" y="1133483"/>
                </a:lnTo>
                <a:lnTo>
                  <a:pt x="0" y="11334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245" y="378487"/>
            <a:ext cx="17979510" cy="10833972"/>
          </a:xfrm>
          <a:custGeom>
            <a:avLst/>
            <a:gdLst/>
            <a:ahLst/>
            <a:cxnLst/>
            <a:rect r="r" b="b" t="t" l="l"/>
            <a:pathLst>
              <a:path h="10833972" w="17979510">
                <a:moveTo>
                  <a:pt x="0" y="0"/>
                </a:moveTo>
                <a:lnTo>
                  <a:pt x="17979510" y="0"/>
                </a:lnTo>
                <a:lnTo>
                  <a:pt x="17979510" y="10833972"/>
                </a:lnTo>
                <a:lnTo>
                  <a:pt x="0" y="108339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DAGPs9CPDcs</dc:identifier>
  <dcterms:modified xsi:type="dcterms:W3CDTF">2011-08-01T06:04:30Z</dcterms:modified>
  <cp:revision>1</cp:revision>
  <dc:title>Blue Futuristic Illustrative Artificial Intelligence Project Presentation</dc:title>
</cp:coreProperties>
</file>